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13_6BD63970.xml" ContentType="application/vnd.ms-powerpoint.comments+xml"/>
  <Override PartName="/ppt/notesSlides/notesSlide4.xml" ContentType="application/vnd.openxmlformats-officedocument.presentationml.notesSlide+xml"/>
  <Override PartName="/ppt/comments/modernComment_116_A2EE83DC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63" r:id="rId4"/>
    <p:sldId id="277" r:id="rId5"/>
    <p:sldId id="276" r:id="rId6"/>
    <p:sldId id="272" r:id="rId7"/>
    <p:sldId id="266" r:id="rId8"/>
    <p:sldId id="270" r:id="rId9"/>
    <p:sldId id="267" r:id="rId10"/>
    <p:sldId id="268" r:id="rId11"/>
    <p:sldId id="271" r:id="rId12"/>
    <p:sldId id="273" r:id="rId13"/>
    <p:sldId id="275" r:id="rId14"/>
    <p:sldId id="278" r:id="rId15"/>
    <p:sldId id="279" r:id="rId16"/>
    <p:sldId id="269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F5C126-97A3-8D8B-D5D8-D21897BF4A2B}" name="Kwasniak, Kelsey" initials="KK" userId="S::KKwasniak@smithbucklin.com::752a1bc3-5e00-4f54-ab56-e4deae697d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modernComment_113_6BD639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F63D97F-996E-4B85-AC84-3C9E50E21F5B}" authorId="{A4F5C126-97A3-8D8B-D5D8-D21897BF4A2B}" status="resolved" created="2024-08-18T18:03:51.549" complete="100000">
    <pc:sldMkLst xmlns:pc="http://schemas.microsoft.com/office/powerpoint/2013/main/command">
      <pc:docMk/>
      <pc:sldMk cId="1809201520" sldId="275"/>
    </pc:sldMkLst>
    <p188:txBody>
      <a:bodyPr/>
      <a:lstStyle/>
      <a:p>
        <a:r>
          <a:rPr lang="en-US"/>
          <a:t>Add note about “after Nov. 5 warehouse deadline, shipments received will incur an additional fee with Freeman”. </a:t>
        </a:r>
      </a:p>
    </p188:txBody>
  </p188:cm>
</p188:cmLst>
</file>

<file path=ppt/comments/modernComment_116_A2EE83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EE83CA-61AD-41D2-BE65-59853AEAAD75}" authorId="{A4F5C126-97A3-8D8B-D5D8-D21897BF4A2B}" status="resolved" created="2024-08-18T18:07:44.02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33540316" sldId="278"/>
      <ac:spMk id="3" creationId="{6E35D149-0EAA-1C06-167A-C1B399E6E2FC}"/>
    </ac:deMkLst>
    <p188:txBody>
      <a:bodyPr/>
      <a:lstStyle/>
      <a:p>
        <a:r>
          <a:rPr lang="en-US"/>
          <a:t>Kendall - can you add these deadlines here please?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4B1A1-9076-44BB-9644-7C80C3C2B635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3247A-E6B3-4AE7-AF9C-538AA27BE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247A-E6B3-4AE7-AF9C-538AA27BE2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61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247A-E6B3-4AE7-AF9C-538AA27BE2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247A-E6B3-4AE7-AF9C-538AA27BE2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47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247A-E6B3-4AE7-AF9C-538AA27BE2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5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247A-E6B3-4AE7-AF9C-538AA27BE2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37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3247A-E6B3-4AE7-AF9C-538AA27BE2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2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7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5F36-B0B0-34E8-A93A-FE77E1436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865" y="222422"/>
            <a:ext cx="6054812" cy="407773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FAE82-042A-1C1B-C732-FA2015F46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865" y="4794422"/>
            <a:ext cx="6054812" cy="184115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8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0C0D-797A-C793-2EC6-3157FC65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1" y="3429000"/>
            <a:ext cx="11491783" cy="1995616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A3B04-8D4C-D3B7-EDD5-9FB33E9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632" y="5609968"/>
            <a:ext cx="11491784" cy="92675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782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D6F4-6502-45CD-F0D7-A75AE6E5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BCB44-E427-3A38-633D-A1BBBBB86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4"/>
              </a:buClr>
              <a:defRPr/>
            </a:lvl2pPr>
            <a:lvl4pPr>
              <a:buClr>
                <a:schemeClr val="accent2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1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CC84-86B7-CA4D-8ED9-DBA587AC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E501F-F1CB-3D56-532A-A92AB329A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421" y="1825625"/>
            <a:ext cx="5797379" cy="4142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5FAD8-4024-5C3A-0365-6CF936CFC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90284" cy="41426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05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E31BE-15CC-44D8-B3DA-87049B68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21" y="365125"/>
            <a:ext cx="116400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7423D-8729-9A41-5E19-5C2F955F9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422" y="1825625"/>
            <a:ext cx="11640064" cy="4105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32993-DF77-F5DA-5319-E1A909172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C90E8-EB46-3043-9CF8-835BAE72F19B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46E3A-AB39-A095-636B-B2ED657EE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0D8B6-6594-3C43-AE2A-54AB954E5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7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0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3_6BD6397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6_A2EE83DC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manco.com/store/show/landing?nav=02&amp;showID=530307&amp;review=tru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kkwasniak@nawla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exhibits@nawla.org" TargetMode="External"/><Relationship Id="rId4" Type="http://schemas.openxmlformats.org/officeDocument/2006/relationships/hyperlink" Target="mailto:kreynolds@nawla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xhibitorsupport@freemanco.com" TargetMode="External"/><Relationship Id="rId2" Type="http://schemas.openxmlformats.org/officeDocument/2006/relationships/hyperlink" Target="https://nawla.org/Events/Traders-Market/Schedule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exhibitorsupport@freemanco.com" TargetMode="External"/><Relationship Id="rId7" Type="http://schemas.openxmlformats.org/officeDocument/2006/relationships/hyperlink" Target="https://orders.smartcitynetworks.com/" TargetMode="External"/><Relationship Id="rId2" Type="http://schemas.openxmlformats.org/officeDocument/2006/relationships/hyperlink" Target="mailto:Exhibits@nawla.or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ccooper@commonwealthelectric.com" TargetMode="External"/><Relationship Id="rId5" Type="http://schemas.openxmlformats.org/officeDocument/2006/relationships/hyperlink" Target="mailto:Brown-Sandy@aramark.com" TargetMode="External"/><Relationship Id="rId4" Type="http://schemas.openxmlformats.org/officeDocument/2006/relationships/hyperlink" Target="mailto:vgamboa@prestigeav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registration@nawla.org" TargetMode="External"/><Relationship Id="rId2" Type="http://schemas.openxmlformats.org/officeDocument/2006/relationships/hyperlink" Target="https://nawla.org/Events/Traders-Market/Registration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60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 following precautions:</a:t>
            </a:r>
          </a:p>
          <a:p>
            <a:pPr lvl="1"/>
            <a:r>
              <a:rPr lang="en-US" dirty="0"/>
              <a:t>Obtain insurance</a:t>
            </a:r>
          </a:p>
          <a:p>
            <a:pPr lvl="1"/>
            <a:r>
              <a:rPr lang="en-US" dirty="0"/>
              <a:t>Don’t mark contents on the crates</a:t>
            </a:r>
          </a:p>
          <a:p>
            <a:pPr lvl="1"/>
            <a:r>
              <a:rPr lang="en-US" dirty="0"/>
              <a:t>Do not store products in “EMPTY CARTONS”</a:t>
            </a:r>
          </a:p>
          <a:p>
            <a:pPr lvl="1"/>
            <a:r>
              <a:rPr lang="en-US" dirty="0"/>
              <a:t>Ship products in locked cages/trunks</a:t>
            </a:r>
          </a:p>
          <a:p>
            <a:pPr lvl="1"/>
            <a:r>
              <a:rPr lang="en-US" dirty="0"/>
              <a:t>Make a list of all products shipped</a:t>
            </a:r>
          </a:p>
          <a:p>
            <a:pPr lvl="1"/>
            <a:r>
              <a:rPr lang="en-US" dirty="0"/>
              <a:t>Mount/attach products to display when possible</a:t>
            </a:r>
          </a:p>
          <a:p>
            <a:pPr lvl="1"/>
            <a:r>
              <a:rPr lang="en-US" dirty="0"/>
              <a:t>Secure </a:t>
            </a:r>
            <a:r>
              <a:rPr lang="en-US"/>
              <a:t>staff’s personal property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76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TIPS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 following precautions:</a:t>
            </a:r>
          </a:p>
          <a:p>
            <a:pPr lvl="1"/>
            <a:r>
              <a:rPr lang="en-US" dirty="0"/>
              <a:t>Stay with your products on closing day until packed and marked for shipment</a:t>
            </a:r>
          </a:p>
          <a:p>
            <a:pPr lvl="1"/>
            <a:r>
              <a:rPr lang="en-US" dirty="0"/>
              <a:t>Inform booth members of rules regarding removal of merchandise</a:t>
            </a:r>
          </a:p>
          <a:p>
            <a:pPr lvl="1"/>
            <a:r>
              <a:rPr lang="en-US" dirty="0"/>
              <a:t>Do not sell, give away, or trade merchandise</a:t>
            </a:r>
          </a:p>
          <a:p>
            <a:pPr lvl="1"/>
            <a:r>
              <a:rPr lang="en-US" dirty="0"/>
              <a:t>Don’t wait until end of show to report damage or theft</a:t>
            </a:r>
          </a:p>
          <a:p>
            <a:pPr lvl="2"/>
            <a:r>
              <a:rPr lang="en-US" dirty="0"/>
              <a:t>Contact security and/or show management immediately</a:t>
            </a:r>
          </a:p>
        </p:txBody>
      </p:sp>
    </p:spTree>
    <p:extLst>
      <p:ext uri="{BB962C8B-B14F-4D97-AF65-F5344CB8AC3E}">
        <p14:creationId xmlns:p14="http://schemas.microsoft.com/office/powerpoint/2010/main" val="350859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BOOTH PACKAGE DETAILS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10x10 booth will be set with – </a:t>
            </a:r>
          </a:p>
          <a:p>
            <a:pPr lvl="1"/>
            <a:r>
              <a:rPr lang="en-US" dirty="0"/>
              <a:t>8’ high black back drape</a:t>
            </a:r>
          </a:p>
          <a:p>
            <a:pPr lvl="1"/>
            <a:r>
              <a:rPr lang="en-US" dirty="0"/>
              <a:t>3’ high black side drape on each side </a:t>
            </a:r>
          </a:p>
          <a:p>
            <a:pPr lvl="1"/>
            <a:r>
              <a:rPr lang="en-US" dirty="0"/>
              <a:t>(1) 6’L x 30”H black draped table </a:t>
            </a:r>
          </a:p>
          <a:p>
            <a:pPr lvl="1"/>
            <a:r>
              <a:rPr lang="en-US" dirty="0"/>
              <a:t>(2) chairs</a:t>
            </a:r>
          </a:p>
          <a:p>
            <a:pPr lvl="1"/>
            <a:r>
              <a:rPr lang="en-US" dirty="0"/>
              <a:t>(1) wastebasket </a:t>
            </a:r>
          </a:p>
          <a:p>
            <a:pPr lvl="1"/>
            <a:endParaRPr lang="en-US" dirty="0"/>
          </a:p>
          <a:p>
            <a:r>
              <a:rPr lang="en-US" b="1" dirty="0"/>
              <a:t>The exhibit hall is NOT carpeted. All exhibitors must have flooring to cover the entirety of their booths. 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5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4CA4-1191-24FC-6376-19D40281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DETAILS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C7B4-26A9-DC74-D6FB-0DD647F2CC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Warehouse Shipping Address</a:t>
            </a:r>
          </a:p>
          <a:p>
            <a:pPr lvl="1"/>
            <a:r>
              <a:rPr lang="en-US" sz="1800" b="1" dirty="0">
                <a:solidFill>
                  <a:srgbClr val="000000"/>
                </a:solidFill>
              </a:rPr>
              <a:t>From October 14-November 5</a:t>
            </a:r>
          </a:p>
          <a:p>
            <a:pPr lvl="2"/>
            <a:r>
              <a:rPr lang="en-US" sz="1400" i="0" u="sng" dirty="0">
                <a:solidFill>
                  <a:srgbClr val="000000"/>
                </a:solidFill>
                <a:effectLst/>
              </a:rPr>
              <a:t>After the November 5 deadline, shipments received will incur an additional fee with Freeman</a:t>
            </a:r>
            <a:endParaRPr lang="en-US" sz="1000" i="0" u="sng" dirty="0">
              <a:solidFill>
                <a:srgbClr val="000000"/>
              </a:solidFill>
              <a:effectLst/>
            </a:endParaRP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</a:rPr>
              <a:t>Exhibiting Company Name / Booth Number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North American Wholesale Lumber Association- Traders Market 2024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C/O Crane / Freeman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2800 S Gilbert Rd, Ste 103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Chandler, AZ 85286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USA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75E2D-E6D8-74B1-5638-C9AB74B45E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Show Site Shipping Address</a:t>
            </a:r>
          </a:p>
          <a:p>
            <a:pPr lvl="1"/>
            <a:r>
              <a:rPr lang="en-US" sz="1800" b="1" i="0" dirty="0">
                <a:solidFill>
                  <a:srgbClr val="000000"/>
                </a:solidFill>
                <a:effectLst/>
              </a:rPr>
              <a:t>November 12-Show time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</a:rPr>
              <a:t>Exhibiting Company Name / Booth Number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North American Wholesale Lumber Association- Traders Market 2024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Phoenix Convention Center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C/O Freeman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100 N 3rd St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Phoenix, AZ 85004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USA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015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DEADLINES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Registration – All members can register until November 13 (first day of Traders Market)</a:t>
            </a:r>
          </a:p>
          <a:p>
            <a:pPr lvl="1"/>
            <a:r>
              <a:rPr lang="en-US" dirty="0"/>
              <a:t>If not a NAWLA member, must apply for membership by September 11</a:t>
            </a:r>
          </a:p>
          <a:p>
            <a:r>
              <a:rPr lang="en-US" dirty="0"/>
              <a:t>Housing – October 21, 2024 (for group rate)</a:t>
            </a:r>
          </a:p>
          <a:p>
            <a:r>
              <a:rPr lang="en-US" dirty="0"/>
              <a:t>Shipping Deadline </a:t>
            </a:r>
          </a:p>
          <a:p>
            <a:pPr lvl="1"/>
            <a:r>
              <a:rPr lang="en-US" dirty="0"/>
              <a:t>Advanced Warehouse – October 14-November 5</a:t>
            </a:r>
          </a:p>
          <a:p>
            <a:pPr lvl="1"/>
            <a:r>
              <a:rPr lang="en-US" dirty="0"/>
              <a:t>Direct to Convention Center – starts November 12</a:t>
            </a:r>
          </a:p>
          <a:p>
            <a:r>
              <a:rPr lang="en-US" dirty="0"/>
              <a:t>AV – October 25, 2024</a:t>
            </a:r>
          </a:p>
          <a:p>
            <a:r>
              <a:rPr lang="en-US" dirty="0"/>
              <a:t>Catering – October 29, 2024</a:t>
            </a:r>
          </a:p>
          <a:p>
            <a:r>
              <a:rPr lang="en-US" dirty="0"/>
              <a:t>Electrical – October 28, 2024</a:t>
            </a:r>
          </a:p>
          <a:p>
            <a:r>
              <a:rPr lang="en-US" dirty="0"/>
              <a:t>Internet – October 29, 2024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403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THE EXHIBITOR SERVICES KIT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 Kit Link - </a:t>
            </a:r>
            <a:r>
              <a:rPr lang="en-US" dirty="0">
                <a:hlinkClick r:id="rId3"/>
              </a:rPr>
              <a:t>https://www.freemanco.com/store/show/landing?nav=02&amp;showID=530307&amp;review=true</a:t>
            </a:r>
            <a:r>
              <a:rPr lang="en-US" dirty="0"/>
              <a:t> </a:t>
            </a:r>
          </a:p>
          <a:p>
            <a:r>
              <a:rPr lang="en-US" dirty="0"/>
              <a:t>Login – create an account or login using your information to place orders. </a:t>
            </a:r>
          </a:p>
          <a:p>
            <a:pPr lvl="1"/>
            <a:r>
              <a:rPr lang="en-US" dirty="0"/>
              <a:t>Your primary contact will be able to access </a:t>
            </a:r>
          </a:p>
        </p:txBody>
      </p:sp>
    </p:spTree>
    <p:extLst>
      <p:ext uri="{BB962C8B-B14F-4D97-AF65-F5344CB8AC3E}">
        <p14:creationId xmlns:p14="http://schemas.microsoft.com/office/powerpoint/2010/main" val="2750497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57724-E025-E827-EA9C-990C4795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</a:rPr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55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4CA4-1191-24FC-6376-19D40281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C7B4-26A9-DC74-D6FB-0DD647F2CC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Kelsey Kwasniak</a:t>
            </a:r>
          </a:p>
          <a:p>
            <a:pPr lvl="1"/>
            <a:r>
              <a:rPr lang="en-US" dirty="0"/>
              <a:t>Exhibits &amp; Sponsorship Manager</a:t>
            </a:r>
          </a:p>
          <a:p>
            <a:pPr lvl="2"/>
            <a:r>
              <a:rPr lang="en-US" dirty="0"/>
              <a:t>Phone: (312)-673-5387</a:t>
            </a:r>
          </a:p>
          <a:p>
            <a:pPr lvl="2"/>
            <a:r>
              <a:rPr lang="en-US" dirty="0"/>
              <a:t>Email: </a:t>
            </a:r>
            <a:r>
              <a:rPr lang="en-US" dirty="0">
                <a:hlinkClick r:id="rId3"/>
              </a:rPr>
              <a:t>kkwasniak@nawla.org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75E2D-E6D8-74B1-5638-C9AB74B45E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Kendall Reynolds</a:t>
            </a:r>
          </a:p>
          <a:p>
            <a:pPr lvl="1"/>
            <a:r>
              <a:rPr lang="en-US" dirty="0"/>
              <a:t>Exhibits &amp; Sponsorship Coordinator</a:t>
            </a:r>
          </a:p>
          <a:p>
            <a:pPr lvl="2"/>
            <a:r>
              <a:rPr lang="en-US" dirty="0"/>
              <a:t>Phone: (312)-673-4723</a:t>
            </a:r>
          </a:p>
          <a:p>
            <a:pPr lvl="2"/>
            <a:r>
              <a:rPr lang="en-US" dirty="0"/>
              <a:t>Email: </a:t>
            </a:r>
            <a:r>
              <a:rPr lang="en-US" dirty="0">
                <a:hlinkClick r:id="rId4"/>
              </a:rPr>
              <a:t>kreynolds@nawla.org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exhibits@nawla.org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3E39-B7F7-5825-0104-42956E23C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NAWLA Webinar Series – </a:t>
            </a:r>
            <a:br>
              <a:rPr lang="en-US" sz="5000" dirty="0"/>
            </a:br>
            <a:r>
              <a:rPr lang="en-US" sz="5000" dirty="0"/>
              <a:t>Webinar #1:</a:t>
            </a:r>
            <a:br>
              <a:rPr lang="en-US" sz="5000" dirty="0"/>
            </a:br>
            <a:r>
              <a:rPr lang="en-US" sz="5000" dirty="0"/>
              <a:t>Exhibitor Service Kit Launch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0F81FF-FF13-C78B-C6B8-04B4431F0C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Hosted by: Kelsey Kwasniak and Kendall Reynolds</a:t>
            </a:r>
          </a:p>
        </p:txBody>
      </p:sp>
    </p:spTree>
    <p:extLst>
      <p:ext uri="{BB962C8B-B14F-4D97-AF65-F5344CB8AC3E}">
        <p14:creationId xmlns:p14="http://schemas.microsoft.com/office/powerpoint/2010/main" val="353730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Key Show Details </a:t>
            </a:r>
          </a:p>
          <a:p>
            <a:pPr lvl="1"/>
            <a:r>
              <a:rPr lang="en-US" dirty="0"/>
              <a:t>Dates/location</a:t>
            </a:r>
          </a:p>
          <a:p>
            <a:pPr lvl="1"/>
            <a:r>
              <a:rPr lang="en-US" dirty="0"/>
              <a:t>Show Hours</a:t>
            </a:r>
          </a:p>
          <a:p>
            <a:pPr lvl="1"/>
            <a:r>
              <a:rPr lang="en-US" dirty="0"/>
              <a:t>Key Contacts </a:t>
            </a:r>
          </a:p>
          <a:p>
            <a:pPr lvl="1"/>
            <a:r>
              <a:rPr lang="en-US" dirty="0"/>
              <a:t>Registration/Housing </a:t>
            </a:r>
          </a:p>
          <a:p>
            <a:pPr lvl="1"/>
            <a:r>
              <a:rPr lang="en-US" dirty="0"/>
              <a:t>Security Tips </a:t>
            </a:r>
          </a:p>
          <a:p>
            <a:r>
              <a:rPr lang="en-US" dirty="0"/>
              <a:t>Booth Package </a:t>
            </a:r>
          </a:p>
          <a:p>
            <a:r>
              <a:rPr lang="en-US" dirty="0"/>
              <a:t>Shipping Details </a:t>
            </a:r>
          </a:p>
          <a:p>
            <a:r>
              <a:rPr lang="en-US" dirty="0"/>
              <a:t>Important Deadlines </a:t>
            </a:r>
          </a:p>
          <a:p>
            <a:r>
              <a:rPr lang="en-US" dirty="0"/>
              <a:t>Accessing Exhibitor Service Kit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9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SHOW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Wednesday, November 13</a:t>
            </a:r>
            <a:r>
              <a:rPr lang="en-US" baseline="30000" dirty="0"/>
              <a:t>th</a:t>
            </a:r>
            <a:r>
              <a:rPr lang="en-US" dirty="0"/>
              <a:t> – Friday, November 15</a:t>
            </a:r>
            <a:r>
              <a:rPr lang="en-US" baseline="30000" dirty="0"/>
              <a:t>th</a:t>
            </a:r>
            <a:r>
              <a:rPr lang="en-US" dirty="0"/>
              <a:t> 2024</a:t>
            </a:r>
          </a:p>
          <a:p>
            <a:r>
              <a:rPr lang="en-US" dirty="0"/>
              <a:t>Phoenix Convention Center </a:t>
            </a:r>
          </a:p>
          <a:p>
            <a:pPr lvl="1"/>
            <a:r>
              <a:rPr lang="en-US" dirty="0"/>
              <a:t>100 N 3</a:t>
            </a:r>
            <a:r>
              <a:rPr lang="en-US" baseline="30000" dirty="0"/>
              <a:t>rd</a:t>
            </a:r>
            <a:r>
              <a:rPr lang="en-US" dirty="0"/>
              <a:t> St, Phoenix, AZ 85004</a:t>
            </a:r>
          </a:p>
          <a:p>
            <a:pPr lvl="1"/>
            <a:r>
              <a:rPr lang="en-US" dirty="0"/>
              <a:t>Halls 1-3, West Building – same as 2022</a:t>
            </a:r>
          </a:p>
          <a:p>
            <a:r>
              <a:rPr lang="en-US" dirty="0"/>
              <a:t>Link to schedule of events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 </a:t>
            </a:r>
          </a:p>
          <a:p>
            <a:r>
              <a:rPr lang="en-US" dirty="0"/>
              <a:t>General Service Contractor - Freeman</a:t>
            </a:r>
          </a:p>
          <a:p>
            <a:pPr lvl="1"/>
            <a:r>
              <a:rPr lang="en-US" dirty="0"/>
              <a:t>Phone: 888-508-5054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3"/>
              </a:rPr>
              <a:t>exhibitorsupport@freemanco.com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35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2" y="1825625"/>
            <a:ext cx="5293958" cy="3945588"/>
          </a:xfrm>
        </p:spPr>
        <p:txBody>
          <a:bodyPr>
            <a:normAutofit/>
          </a:bodyPr>
          <a:lstStyle/>
          <a:p>
            <a:r>
              <a:rPr lang="en-US" dirty="0"/>
              <a:t>Exhibitor Move In </a:t>
            </a:r>
          </a:p>
          <a:p>
            <a:pPr lvl="1"/>
            <a:r>
              <a:rPr lang="en-US" dirty="0"/>
              <a:t>Tuesday, November 12, 2024 </a:t>
            </a:r>
          </a:p>
          <a:p>
            <a:pPr lvl="2"/>
            <a:r>
              <a:rPr lang="en-US" dirty="0"/>
              <a:t>7:00 AM – 11:00 AM </a:t>
            </a:r>
          </a:p>
          <a:p>
            <a:pPr lvl="1"/>
            <a:r>
              <a:rPr lang="en-US" dirty="0"/>
              <a:t>Wednesday, November 13, 2024 </a:t>
            </a:r>
          </a:p>
          <a:p>
            <a:pPr lvl="2"/>
            <a:r>
              <a:rPr lang="en-US" dirty="0"/>
              <a:t>11:00 AM – 5:00 PM </a:t>
            </a:r>
          </a:p>
          <a:p>
            <a:r>
              <a:rPr lang="en-US" dirty="0"/>
              <a:t>Exhibit Hall Hours </a:t>
            </a:r>
          </a:p>
          <a:p>
            <a:pPr lvl="1"/>
            <a:r>
              <a:rPr lang="en-US" dirty="0"/>
              <a:t>Thursday, November 14, 2024 </a:t>
            </a:r>
          </a:p>
          <a:p>
            <a:pPr lvl="2"/>
            <a:r>
              <a:rPr lang="en-US" dirty="0"/>
              <a:t>1:30 PM – 6:00 PM </a:t>
            </a:r>
          </a:p>
          <a:p>
            <a:pPr lvl="1"/>
            <a:r>
              <a:rPr lang="en-US" dirty="0"/>
              <a:t>Friday, November 15, 2024 </a:t>
            </a:r>
          </a:p>
          <a:p>
            <a:pPr lvl="2"/>
            <a:r>
              <a:rPr lang="en-US" dirty="0"/>
              <a:t>8:00 AM – 12:00 PM </a:t>
            </a: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11562A-FE05-F56D-CBDE-6E7F77A55BA1}"/>
              </a:ext>
            </a:extLst>
          </p:cNvPr>
          <p:cNvSpPr txBox="1">
            <a:spLocks/>
          </p:cNvSpPr>
          <p:nvPr/>
        </p:nvSpPr>
        <p:spPr>
          <a:xfrm>
            <a:off x="5516380" y="1960587"/>
            <a:ext cx="5293958" cy="3945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Exhibitor Move Out</a:t>
            </a:r>
          </a:p>
          <a:p>
            <a:pPr lvl="1"/>
            <a:r>
              <a:rPr lang="en-US" dirty="0"/>
              <a:t>Friday, November 15, 2024 </a:t>
            </a:r>
          </a:p>
          <a:p>
            <a:pPr lvl="2"/>
            <a:r>
              <a:rPr lang="en-US" dirty="0"/>
              <a:t>12:00 PM – 6:00 PM </a:t>
            </a:r>
          </a:p>
          <a:p>
            <a:pPr lvl="2"/>
            <a:endParaRPr lang="en-US" dirty="0"/>
          </a:p>
          <a:p>
            <a:r>
              <a:rPr lang="en-US" dirty="0"/>
              <a:t>All exhibitors must be moved out no later than 6:00 PM on Friday, November 15.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Font typeface="Wingdings" pitchFamily="2" charset="2"/>
              <a:buNone/>
            </a:pPr>
            <a:endParaRPr lang="en-US" dirty="0"/>
          </a:p>
          <a:p>
            <a:pPr marL="457200" lvl="1" indent="0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51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4CA4-1191-24FC-6376-19D40281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SERVICE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C7B4-26A9-DC74-D6FB-0DD647F2CC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Show Management</a:t>
            </a:r>
          </a:p>
          <a:p>
            <a:pPr lvl="1"/>
            <a:r>
              <a:rPr lang="en-US" dirty="0"/>
              <a:t>Kendall Reynolds</a:t>
            </a:r>
          </a:p>
          <a:p>
            <a:pPr lvl="1"/>
            <a:r>
              <a:rPr lang="en-US" dirty="0"/>
              <a:t>Kelsey Kwasniak </a:t>
            </a:r>
          </a:p>
          <a:p>
            <a:pPr lvl="1"/>
            <a:r>
              <a:rPr lang="en-US" dirty="0">
                <a:hlinkClick r:id="rId2"/>
              </a:rPr>
              <a:t>Exhibits@nawla.org</a:t>
            </a:r>
            <a:r>
              <a:rPr lang="en-US" dirty="0"/>
              <a:t> </a:t>
            </a:r>
          </a:p>
          <a:p>
            <a:r>
              <a:rPr lang="en-US" dirty="0"/>
              <a:t>General Service Contractor</a:t>
            </a:r>
          </a:p>
          <a:p>
            <a:pPr lvl="1"/>
            <a:r>
              <a:rPr lang="en-US" dirty="0"/>
              <a:t>Freeman</a:t>
            </a:r>
          </a:p>
          <a:p>
            <a:pPr lvl="1"/>
            <a:r>
              <a:rPr lang="en-US" dirty="0"/>
              <a:t>Phone: 888-508-5054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3"/>
              </a:rPr>
              <a:t>exhibitorsupport@freemanco.com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Rigging </a:t>
            </a:r>
          </a:p>
          <a:p>
            <a:r>
              <a:rPr lang="en-US" dirty="0"/>
              <a:t>Audio/Visual</a:t>
            </a:r>
          </a:p>
          <a:p>
            <a:pPr lvl="1"/>
            <a:r>
              <a:rPr lang="en-US" dirty="0"/>
              <a:t>Prestige AV</a:t>
            </a:r>
          </a:p>
          <a:p>
            <a:pPr lvl="1"/>
            <a:r>
              <a:rPr lang="en-US" dirty="0"/>
              <a:t>Contact – Vlad Gamboa</a:t>
            </a:r>
          </a:p>
          <a:p>
            <a:pPr lvl="1"/>
            <a:r>
              <a:rPr lang="en-US" dirty="0">
                <a:solidFill>
                  <a:srgbClr val="215E9E"/>
                </a:solidFill>
                <a:hlinkClick r:id="rId4"/>
              </a:rPr>
              <a:t>vgamboa@prestigeav.com</a:t>
            </a:r>
            <a:r>
              <a:rPr lang="en-US" dirty="0">
                <a:solidFill>
                  <a:srgbClr val="215E9E"/>
                </a:solidFill>
              </a:rPr>
              <a:t> </a:t>
            </a:r>
          </a:p>
          <a:p>
            <a:pPr lvl="1"/>
            <a:r>
              <a:rPr lang="en-US" dirty="0"/>
              <a:t>513-641-1600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75E2D-E6D8-74B1-5638-C9AB74B45E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Catering</a:t>
            </a:r>
          </a:p>
          <a:p>
            <a:pPr lvl="1"/>
            <a:r>
              <a:rPr lang="en-US" dirty="0"/>
              <a:t>Aventura Catering</a:t>
            </a:r>
          </a:p>
          <a:p>
            <a:pPr lvl="1"/>
            <a:r>
              <a:rPr lang="en-US" dirty="0"/>
              <a:t>Contact – Sandy Brown</a:t>
            </a:r>
          </a:p>
          <a:p>
            <a:pPr lvl="1"/>
            <a:r>
              <a:rPr lang="en-US" dirty="0"/>
              <a:t>Phone: (602)-534-8607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5"/>
              </a:rPr>
              <a:t>Brown-Sandy@aramark.com</a:t>
            </a:r>
            <a:r>
              <a:rPr lang="en-US" dirty="0"/>
              <a:t> </a:t>
            </a:r>
          </a:p>
          <a:p>
            <a:r>
              <a:rPr lang="en-US" dirty="0"/>
              <a:t>Electrical</a:t>
            </a:r>
          </a:p>
          <a:p>
            <a:pPr lvl="1"/>
            <a:r>
              <a:rPr lang="en-US" dirty="0"/>
              <a:t>Commonwealth Electric Company</a:t>
            </a:r>
          </a:p>
          <a:p>
            <a:pPr lvl="1"/>
            <a:r>
              <a:rPr lang="en-US" dirty="0"/>
              <a:t>Contact – Cathee Cooper</a:t>
            </a:r>
          </a:p>
          <a:p>
            <a:pPr lvl="1"/>
            <a:r>
              <a:rPr lang="en-US" dirty="0"/>
              <a:t>Phone: (602)-253-5881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6"/>
              </a:rPr>
              <a:t>ccooper@commonwealthelectric.com</a:t>
            </a:r>
            <a:r>
              <a:rPr lang="en-US" dirty="0"/>
              <a:t> </a:t>
            </a:r>
          </a:p>
          <a:p>
            <a:r>
              <a:rPr lang="en-US" dirty="0"/>
              <a:t>Internet</a:t>
            </a:r>
          </a:p>
          <a:p>
            <a:pPr lvl="1"/>
            <a:r>
              <a:rPr lang="en-US" dirty="0"/>
              <a:t>Smart City Networks</a:t>
            </a:r>
          </a:p>
          <a:p>
            <a:pPr lvl="1"/>
            <a:r>
              <a:rPr lang="en-US" dirty="0"/>
              <a:t>Order online at: </a:t>
            </a:r>
            <a:r>
              <a:rPr lang="en-US" dirty="0">
                <a:hlinkClick r:id="rId7"/>
              </a:rPr>
              <a:t>https://orders.smartcitynetworks.com</a:t>
            </a:r>
            <a:endParaRPr lang="en-US" dirty="0"/>
          </a:p>
          <a:p>
            <a:pPr lvl="1"/>
            <a:r>
              <a:rPr lang="en-US" dirty="0"/>
              <a:t>Or call at: (888)-446-6911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933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(1) complimentary registration per 10x10</a:t>
            </a:r>
          </a:p>
          <a:p>
            <a:r>
              <a:rPr lang="en-US" dirty="0"/>
              <a:t>All booth personnel must register through separate link</a:t>
            </a:r>
          </a:p>
          <a:p>
            <a:pPr lvl="1"/>
            <a:r>
              <a:rPr lang="en-US" dirty="0"/>
              <a:t>Directions will come to main exhibit contact</a:t>
            </a:r>
          </a:p>
          <a:p>
            <a:r>
              <a:rPr lang="en-US" dirty="0"/>
              <a:t>Exhibitor registration portal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pPr lvl="1"/>
            <a:r>
              <a:rPr lang="en-US" dirty="0"/>
              <a:t>Need vendor code to access complimentary allotment</a:t>
            </a:r>
          </a:p>
          <a:p>
            <a:r>
              <a:rPr lang="en-US" dirty="0"/>
              <a:t>Contact </a:t>
            </a:r>
            <a:r>
              <a:rPr lang="en-US" dirty="0">
                <a:hlinkClick r:id="rId3"/>
              </a:rPr>
              <a:t>registration@nawla.org</a:t>
            </a:r>
            <a:r>
              <a:rPr lang="en-US" dirty="0"/>
              <a:t>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396956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4CA4-1191-24FC-6376-19D40281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C7B4-26A9-DC74-D6FB-0DD647F2CC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Hyatt Regency Phoenix </a:t>
            </a:r>
          </a:p>
          <a:p>
            <a:pPr lvl="1"/>
            <a:r>
              <a:rPr lang="en-US" dirty="0"/>
              <a:t>122 N. 2</a:t>
            </a:r>
            <a:r>
              <a:rPr lang="en-US" baseline="30000" dirty="0"/>
              <a:t>nd</a:t>
            </a:r>
            <a:r>
              <a:rPr lang="en-US" dirty="0"/>
              <a:t> Street Phoenix, AZ, 85004</a:t>
            </a:r>
          </a:p>
          <a:p>
            <a:pPr lvl="2"/>
            <a:r>
              <a:rPr lang="en-US" dirty="0"/>
              <a:t>Rate: $269/night + tax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75E2D-E6D8-74B1-5638-C9AB74B45E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Sheraton Phoenix Downtown</a:t>
            </a:r>
          </a:p>
          <a:p>
            <a:pPr lvl="1"/>
            <a:r>
              <a:rPr lang="en-US" dirty="0"/>
              <a:t>340 N. 3</a:t>
            </a:r>
            <a:r>
              <a:rPr lang="en-US" baseline="30000" dirty="0"/>
              <a:t>rd</a:t>
            </a:r>
            <a:r>
              <a:rPr lang="en-US" dirty="0"/>
              <a:t> Street Phoenix, AZ, 85004</a:t>
            </a:r>
          </a:p>
          <a:p>
            <a:pPr lvl="2"/>
            <a:r>
              <a:rPr lang="en-US" dirty="0"/>
              <a:t>Rate: $274/night + tax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81614-C27D-F987-EF69-EF45CCE0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24" y="3227832"/>
            <a:ext cx="3355784" cy="2249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A6B94-A2B6-446D-9474-47222485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206" y="3227832"/>
            <a:ext cx="3372490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31F2F-1EA7-1895-5903-6754ED2D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INFORMATION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5D149-0EAA-1C06-167A-C1B399E6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to book hotel available in registration confirmation email</a:t>
            </a:r>
          </a:p>
          <a:p>
            <a:r>
              <a:rPr lang="en-US" dirty="0"/>
              <a:t>Fly into Phoenix Sky Harbor International Airport</a:t>
            </a:r>
          </a:p>
          <a:p>
            <a:r>
              <a:rPr lang="en-US" dirty="0"/>
              <a:t>Deadline to secure NAWLA group rate is </a:t>
            </a:r>
            <a:r>
              <a:rPr lang="en-US" b="1" dirty="0"/>
              <a:t>Monday, October 21</a:t>
            </a:r>
            <a:r>
              <a:rPr lang="en-US" b="1" baseline="30000" dirty="0"/>
              <a:t>st</a:t>
            </a:r>
            <a:r>
              <a:rPr lang="en-US" b="1" dirty="0"/>
              <a:t>.</a:t>
            </a:r>
          </a:p>
          <a:p>
            <a:r>
              <a:rPr lang="en-US" dirty="0"/>
              <a:t>Hotel Cancellation Policy</a:t>
            </a:r>
          </a:p>
          <a:p>
            <a:pPr lvl="1"/>
            <a:r>
              <a:rPr lang="en-US" dirty="0"/>
              <a:t>All reservations guaranteed with deposit of one night’s room + tax</a:t>
            </a:r>
          </a:p>
          <a:p>
            <a:pPr lvl="1"/>
            <a:r>
              <a:rPr lang="en-US" dirty="0"/>
              <a:t>Refund provided if given notice of cancellation (48) hours prior to arrival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67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AWLA 24 TM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7BA87"/>
      </a:accent1>
      <a:accent2>
        <a:srgbClr val="0096AF"/>
      </a:accent2>
      <a:accent3>
        <a:srgbClr val="F1BD43"/>
      </a:accent3>
      <a:accent4>
        <a:srgbClr val="F58157"/>
      </a:accent4>
      <a:accent5>
        <a:srgbClr val="E15626"/>
      </a:accent5>
      <a:accent6>
        <a:srgbClr val="000000"/>
      </a:accent6>
      <a:hlink>
        <a:srgbClr val="0096AF"/>
      </a:hlink>
      <a:folHlink>
        <a:srgbClr val="47BA8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WLA_1231677-23_24TM_PPT2" id="{C99611DF-B554-AA4E-B96F-91CEB38194E0}" vid="{0B6D24FC-05C5-EB41-8C00-5060C57719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Webinar 1 - Service Kit Launch PPT</Template>
  <TotalTime>5223</TotalTime>
  <Words>920</Words>
  <Application>Microsoft Office PowerPoint</Application>
  <PresentationFormat>Widescreen</PresentationFormat>
  <Paragraphs>155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Franklin Gothic Book</vt:lpstr>
      <vt:lpstr>Franklin Gothic Medium</vt:lpstr>
      <vt:lpstr>Wingdings</vt:lpstr>
      <vt:lpstr>Office Theme</vt:lpstr>
      <vt:lpstr>PowerPoint Presentation</vt:lpstr>
      <vt:lpstr>NAWLA Webinar Series –  Webinar #1: Exhibitor Service Kit Launch</vt:lpstr>
      <vt:lpstr>AGENDA </vt:lpstr>
      <vt:lpstr>KEY SHOW DETAILS</vt:lpstr>
      <vt:lpstr>SHOW SCHEDULE</vt:lpstr>
      <vt:lpstr>KEY SERVICE CONTACTS</vt:lpstr>
      <vt:lpstr>REGISTRATION INFORMATION </vt:lpstr>
      <vt:lpstr>HOUSING INFORMATION </vt:lpstr>
      <vt:lpstr>HOUSING INFORMATION (cont.)</vt:lpstr>
      <vt:lpstr>SECURITY TIPS</vt:lpstr>
      <vt:lpstr>SECURITY TIPS (cont.)</vt:lpstr>
      <vt:lpstr>BOOTH PACKAGE DETAILS </vt:lpstr>
      <vt:lpstr>SHIPPING DETAILS </vt:lpstr>
      <vt:lpstr>IMPORTANT DEADLINES  </vt:lpstr>
      <vt:lpstr>HOW TO ACCESS THE EXHIBITOR SERVICES KIT  </vt:lpstr>
      <vt:lpstr>Questions?</vt:lpstr>
      <vt:lpstr>Contact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Reynolds, Kendall</dc:creator>
  <cp:lastModifiedBy>Reynolds, Kendall</cp:lastModifiedBy>
  <cp:revision>21</cp:revision>
  <dcterms:created xsi:type="dcterms:W3CDTF">2024-07-22T16:50:59Z</dcterms:created>
  <dcterms:modified xsi:type="dcterms:W3CDTF">2024-08-22T18:39:11Z</dcterms:modified>
</cp:coreProperties>
</file>